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726E7-8DF7-4921-9D79-E87ED2ECDFB3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CEBED-F44D-4350-B964-A634B5AAE2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826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CEBED-F44D-4350-B964-A634B5AAE24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5423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684693" y="1715899"/>
            <a:ext cx="4092610" cy="732424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390" y="782321"/>
            <a:ext cx="5231506" cy="4582161"/>
          </a:xfrm>
        </p:spPr>
        <p:txBody>
          <a:bodyPr anchor="b">
            <a:normAutofit/>
          </a:bodyPr>
          <a:lstStyle>
            <a:lvl1pPr algn="l">
              <a:defRPr sz="374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3390" y="5637673"/>
            <a:ext cx="4211113" cy="2806417"/>
          </a:xfr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7496-1A94-4C73-A5F8-E9E788DA7D15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555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390" y="782320"/>
            <a:ext cx="5571637" cy="55259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3389C-5953-4CDA-A6E1-20FF0D7298C8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667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2905759"/>
            <a:ext cx="5442098" cy="3402472"/>
          </a:xfrm>
        </p:spPr>
        <p:txBody>
          <a:bodyPr anchor="b">
            <a:normAutofit/>
          </a:bodyPr>
          <a:lstStyle>
            <a:lvl1pPr algn="l">
              <a:defRPr sz="272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581423"/>
            <a:ext cx="5442097" cy="2247618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88FA-AD5D-4E47-8EE6-8B45E34A4062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322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53390" y="782321"/>
            <a:ext cx="3357472" cy="552591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963008" y="782320"/>
            <a:ext cx="3356002" cy="551349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43AC-DAC7-4A06-8D21-D961D10DF7D5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425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1" y="782320"/>
            <a:ext cx="3159336" cy="894080"/>
          </a:xfrm>
        </p:spPr>
        <p:txBody>
          <a:bodyPr anchor="b">
            <a:noAutofit/>
          </a:bodyPr>
          <a:lstStyle>
            <a:lvl1pPr marL="0" indent="0">
              <a:buNone/>
              <a:defRPr sz="2040" b="0" cap="all">
                <a:solidFill>
                  <a:schemeClr val="tx1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" y="1676401"/>
            <a:ext cx="3353647" cy="463183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26764" y="831216"/>
            <a:ext cx="319944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 cap="all">
                <a:solidFill>
                  <a:schemeClr val="tx1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3008" y="1676400"/>
            <a:ext cx="3363199" cy="46194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E7DB3-1639-4457-A086-BAABA6E48A53}" type="datetime1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202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24591-8F91-4A46-AD8B-0FF180505D30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568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7C12E-DF7E-4B5D-8D4B-4DE9ED928E6C}" type="datetime1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2199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5867" y="782320"/>
            <a:ext cx="2720340" cy="2235200"/>
          </a:xfrm>
        </p:spPr>
        <p:txBody>
          <a:bodyPr anchor="b">
            <a:normAutofit/>
          </a:bodyPr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389" y="782320"/>
            <a:ext cx="3772942" cy="804672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5867" y="3241043"/>
            <a:ext cx="2720340" cy="3067192"/>
          </a:xfrm>
        </p:spPr>
        <p:txBody>
          <a:bodyPr anchor="t">
            <a:normAutofit/>
          </a:bodyPr>
          <a:lstStyle>
            <a:lvl1pPr marL="0" indent="0">
              <a:buNone/>
              <a:defRPr sz="136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BB1F-399D-4ACE-8ACB-BE0F9EEABEB6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897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1430" y="2123440"/>
            <a:ext cx="3028769" cy="1676400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47700" y="1341120"/>
            <a:ext cx="2788828" cy="7040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1623" y="4023360"/>
            <a:ext cx="3029590" cy="3054773"/>
          </a:xfrm>
        </p:spPr>
        <p:txBody>
          <a:bodyPr anchor="t">
            <a:normAutofit/>
          </a:bodyPr>
          <a:lstStyle>
            <a:lvl1pPr marL="0" indent="0">
              <a:buNone/>
              <a:defRPr sz="153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F310-F191-4DBA-A60C-5F97EB81DF2A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3390" y="9052561"/>
            <a:ext cx="4939965" cy="535517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85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53390" y="782320"/>
            <a:ext cx="6865620" cy="458216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47702" y="5637672"/>
            <a:ext cx="6189132" cy="6705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36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26B9-2A7E-4E99-810A-6405B0442E24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893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782320"/>
            <a:ext cx="6865620" cy="4246880"/>
          </a:xfrm>
        </p:spPr>
        <p:txBody>
          <a:bodyPr anchor="ctr">
            <a:normAutofit/>
          </a:bodyPr>
          <a:lstStyle>
            <a:lvl1pPr algn="l">
              <a:defRPr sz="238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035040"/>
            <a:ext cx="5426019" cy="279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2151-A8A9-42C8-8A78-3B4FF999329A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8428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782320"/>
            <a:ext cx="5830819" cy="4246880"/>
          </a:xfrm>
        </p:spPr>
        <p:txBody>
          <a:bodyPr anchor="ctr">
            <a:normAutofit/>
          </a:bodyPr>
          <a:lstStyle>
            <a:lvl1pPr algn="l">
              <a:defRPr sz="238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6780" y="5029200"/>
            <a:ext cx="5442097" cy="70781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308236"/>
            <a:ext cx="5425007" cy="2520804"/>
          </a:xfrm>
        </p:spPr>
        <p:txBody>
          <a:bodyPr anchor="ctr">
            <a:normAutofit/>
          </a:bodyPr>
          <a:lstStyle>
            <a:lvl1pPr marL="0" indent="0" algn="l">
              <a:buNone/>
              <a:defRPr sz="170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D9480-95BA-41C3-B30E-D26FD61C9B30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94311" y="104224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1771" y="4060615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715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5029200"/>
            <a:ext cx="5425007" cy="2489520"/>
          </a:xfrm>
        </p:spPr>
        <p:txBody>
          <a:bodyPr anchor="b">
            <a:normAutofit/>
          </a:bodyPr>
          <a:lstStyle>
            <a:lvl1pPr algn="l">
              <a:defRPr sz="238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528371"/>
            <a:ext cx="5426019" cy="1300668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FCC1C-B970-4F4A-8061-5382239E76E4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9335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782320"/>
            <a:ext cx="5830818" cy="4246880"/>
          </a:xfrm>
        </p:spPr>
        <p:txBody>
          <a:bodyPr anchor="ctr">
            <a:normAutofit/>
          </a:bodyPr>
          <a:lstStyle>
            <a:lvl1pPr algn="l">
              <a:defRPr sz="238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3390" y="5699760"/>
            <a:ext cx="5425007" cy="153980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7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264400"/>
            <a:ext cx="5425006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F0A-EE67-4170-BF92-B8BA43172664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94311" y="104224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1771" y="4060615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8373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782320"/>
            <a:ext cx="6396809" cy="4246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38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3390" y="5761850"/>
            <a:ext cx="5425007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7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6991212"/>
            <a:ext cx="5425006" cy="1837829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bg2">
                    <a:lumMod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AA5FE-7903-4F01-A2F6-52114F1E609E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9744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</p:spPr>
        <p:txBody>
          <a:bodyPr>
            <a:normAutofit/>
          </a:bodyPr>
          <a:lstStyle>
            <a:lvl1pPr algn="l">
              <a:defRPr sz="23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390" y="782321"/>
            <a:ext cx="5571637" cy="5525916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F647E-8DE3-4DE6-945A-916F98C92DEF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7478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81445" y="782320"/>
            <a:ext cx="1737565" cy="6482080"/>
          </a:xfrm>
        </p:spPr>
        <p:txBody>
          <a:bodyPr vert="eaVert">
            <a:normAutofit/>
          </a:bodyPr>
          <a:lstStyle>
            <a:lvl1pPr>
              <a:defRPr sz="23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390" y="782320"/>
            <a:ext cx="4972510" cy="804672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A4A0-DA26-4F13-B57D-CAE8A52494F9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417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670074" y="5712179"/>
            <a:ext cx="2099888" cy="389918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390" y="6593840"/>
            <a:ext cx="5571637" cy="2235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390" y="782321"/>
            <a:ext cx="5571637" cy="55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15708" y="9052565"/>
            <a:ext cx="1020394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1595B4-3A4A-4E64-81E7-E564951D838C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390" y="9052561"/>
            <a:ext cx="4939965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endParaRPr lang="en-IN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08263" y="8181768"/>
            <a:ext cx="728371" cy="9825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38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en-IN" spc="-5" smtClean="0"/>
              <a:t>Page</a:t>
            </a:r>
            <a:r>
              <a:rPr lang="en-IN" spc="-40" smtClean="0"/>
              <a:t> </a:t>
            </a:r>
            <a:fld id="{81D60167-4931-47E6-BA6A-407CBD079E47}" type="slidenum">
              <a:rPr smtClean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5755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hdr="0" ftr="0" dt="0"/>
  <p:txStyles>
    <p:titleStyle>
      <a:lvl1pPr algn="l" defTabSz="388620" rtl="0" eaLnBrk="1" latinLnBrk="0" hangingPunct="1">
        <a:spcBef>
          <a:spcPct val="0"/>
        </a:spcBef>
        <a:buNone/>
        <a:defRPr sz="272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288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3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02012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31159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70021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19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36296"/>
            <a:ext cx="5466080" cy="12452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346200" marR="1219835" algn="ctr">
              <a:lnSpc>
                <a:spcPts val="1639"/>
              </a:lnSpc>
              <a:spcBef>
                <a:spcPts val="190"/>
              </a:spcBef>
            </a:pPr>
            <a:r>
              <a:rPr sz="1400" b="1" spc="95" dirty="0">
                <a:latin typeface="Cambria"/>
                <a:cs typeface="Cambria"/>
              </a:rPr>
              <a:t>Computer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125" dirty="0">
                <a:latin typeface="Cambria"/>
                <a:cs typeface="Cambria"/>
              </a:rPr>
              <a:t>System</a:t>
            </a:r>
            <a:r>
              <a:rPr sz="1400" b="1" spc="150" dirty="0">
                <a:latin typeface="Cambria"/>
                <a:cs typeface="Cambria"/>
              </a:rPr>
              <a:t> </a:t>
            </a:r>
            <a:r>
              <a:rPr sz="1400" b="1" spc="85" dirty="0">
                <a:latin typeface="Cambria"/>
                <a:cs typeface="Cambria"/>
              </a:rPr>
              <a:t>Architecture </a:t>
            </a:r>
            <a:r>
              <a:rPr sz="1400" b="1" spc="-290" dirty="0">
                <a:latin typeface="Cambria"/>
                <a:cs typeface="Cambria"/>
              </a:rPr>
              <a:t> </a:t>
            </a:r>
            <a:r>
              <a:rPr sz="1400" b="1" spc="114" dirty="0">
                <a:latin typeface="Cambria"/>
                <a:cs typeface="Cambria"/>
              </a:rPr>
              <a:t>COMP201TH</a:t>
            </a:r>
            <a:endParaRPr sz="1400">
              <a:latin typeface="Cambria"/>
              <a:cs typeface="Cambria"/>
            </a:endParaRPr>
          </a:p>
          <a:p>
            <a:pPr marL="120014" algn="ctr">
              <a:lnSpc>
                <a:spcPts val="1600"/>
              </a:lnSpc>
            </a:pPr>
            <a:r>
              <a:rPr sz="1400" b="1" spc="80" dirty="0">
                <a:latin typeface="Cambria"/>
                <a:cs typeface="Cambria"/>
              </a:rPr>
              <a:t>Lecture-6</a:t>
            </a:r>
            <a:endParaRPr sz="1400">
              <a:latin typeface="Cambria"/>
              <a:cs typeface="Cambria"/>
            </a:endParaRPr>
          </a:p>
          <a:p>
            <a:pPr marL="118745" algn="ctr">
              <a:lnSpc>
                <a:spcPct val="100000"/>
              </a:lnSpc>
              <a:spcBef>
                <a:spcPts val="204"/>
              </a:spcBef>
            </a:pPr>
            <a:r>
              <a:rPr sz="1400" b="1" spc="95" dirty="0">
                <a:latin typeface="Cambria"/>
                <a:cs typeface="Cambria"/>
              </a:rPr>
              <a:t>Implicants,</a:t>
            </a:r>
            <a:r>
              <a:rPr sz="1400" b="1" spc="180" dirty="0">
                <a:latin typeface="Cambria"/>
                <a:cs typeface="Cambria"/>
              </a:rPr>
              <a:t> </a:t>
            </a:r>
            <a:r>
              <a:rPr sz="1400" b="1" spc="60" dirty="0">
                <a:latin typeface="Cambria"/>
                <a:cs typeface="Cambria"/>
              </a:rPr>
              <a:t>Prime</a:t>
            </a:r>
            <a:r>
              <a:rPr sz="1400" b="1" spc="180" dirty="0">
                <a:latin typeface="Cambria"/>
                <a:cs typeface="Cambria"/>
              </a:rPr>
              <a:t> </a:t>
            </a:r>
            <a:r>
              <a:rPr sz="1400" b="1" spc="95" dirty="0">
                <a:latin typeface="Cambria"/>
                <a:cs typeface="Cambria"/>
              </a:rPr>
              <a:t>Implicants,</a:t>
            </a:r>
            <a:r>
              <a:rPr sz="1400" b="1" spc="175" dirty="0">
                <a:latin typeface="Cambria"/>
                <a:cs typeface="Cambria"/>
              </a:rPr>
              <a:t> </a:t>
            </a:r>
            <a:r>
              <a:rPr sz="1400" b="1" spc="90" dirty="0">
                <a:latin typeface="Cambria"/>
                <a:cs typeface="Cambria"/>
              </a:rPr>
              <a:t>Essential</a:t>
            </a:r>
            <a:r>
              <a:rPr sz="1400" b="1" spc="170" dirty="0">
                <a:latin typeface="Cambria"/>
                <a:cs typeface="Cambria"/>
              </a:rPr>
              <a:t> </a:t>
            </a:r>
            <a:r>
              <a:rPr sz="1400" b="1" spc="65" dirty="0">
                <a:latin typeface="Cambria"/>
                <a:cs typeface="Cambria"/>
              </a:rPr>
              <a:t>Prime</a:t>
            </a:r>
            <a:r>
              <a:rPr sz="1400" b="1" spc="180" dirty="0">
                <a:latin typeface="Cambria"/>
                <a:cs typeface="Cambria"/>
              </a:rPr>
              <a:t> </a:t>
            </a:r>
            <a:r>
              <a:rPr sz="1400" b="1" spc="85" dirty="0">
                <a:latin typeface="Cambria"/>
                <a:cs typeface="Cambria"/>
              </a:rPr>
              <a:t>Implicants</a:t>
            </a:r>
            <a:endParaRPr sz="1400">
              <a:latin typeface="Cambria"/>
              <a:cs typeface="Cambria"/>
            </a:endParaRPr>
          </a:p>
          <a:p>
            <a:pPr marL="240665" indent="-228600">
              <a:lnSpc>
                <a:spcPct val="100000"/>
              </a:lnSpc>
              <a:spcBef>
                <a:spcPts val="130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75" dirty="0">
                <a:latin typeface="Cambria"/>
                <a:cs typeface="Cambria"/>
              </a:rPr>
              <a:t>From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last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lecture,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know;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2,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3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4-variables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73678" y="4195698"/>
            <a:ext cx="1299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2-variable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Map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678" y="6326504"/>
            <a:ext cx="1299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3-variable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Map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1570" y="1782652"/>
            <a:ext cx="5491034" cy="17150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2291" y="4625399"/>
            <a:ext cx="5644757" cy="137266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49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175001" y="4600066"/>
          <a:ext cx="1891030" cy="9204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9750"/>
                <a:gridCol w="630555"/>
                <a:gridCol w="720725"/>
              </a:tblGrid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Cambria"/>
                          <a:cs typeface="Cambria"/>
                        </a:rPr>
                        <a:t>g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Cambria"/>
                          <a:cs typeface="Cambria"/>
                        </a:rPr>
                        <a:t>f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4403"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5928">
                <a:tc>
                  <a:txBody>
                    <a:bodyPr/>
                    <a:lstStyle/>
                    <a:p>
                      <a:pPr marL="68580">
                        <a:lnSpc>
                          <a:spcPts val="1365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65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65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4403"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2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3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dirty="0">
                          <a:latin typeface="Cambria"/>
                          <a:cs typeface="Cambria"/>
                        </a:rPr>
                        <a:t>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130604" y="6838568"/>
            <a:ext cx="5810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60" dirty="0">
                <a:latin typeface="Cambria"/>
                <a:cs typeface="Cambria"/>
              </a:rPr>
              <a:t>If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g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has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x</a:t>
            </a:r>
            <a:r>
              <a:rPr sz="1200" b="1" spc="16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minterms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g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is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16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function</a:t>
            </a:r>
            <a:r>
              <a:rPr sz="1200" b="1" spc="16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n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variables,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then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number</a:t>
            </a:r>
            <a:r>
              <a:rPr sz="1200" b="1" spc="15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of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9153" y="7042784"/>
            <a:ext cx="2110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latin typeface="Cambria"/>
                <a:cs typeface="Cambria"/>
              </a:rPr>
              <a:t>covering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functions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for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g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is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5094" y="412822"/>
            <a:ext cx="5732578" cy="268501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9760" y="7166229"/>
            <a:ext cx="3708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00" b="1" spc="55" dirty="0">
                <a:latin typeface="Cambria"/>
                <a:cs typeface="Cambria"/>
              </a:rPr>
              <a:t>2</a:t>
            </a:r>
            <a:r>
              <a:rPr sz="1200" b="1" spc="82" baseline="20833" dirty="0">
                <a:latin typeface="Cambria"/>
                <a:cs typeface="Cambria"/>
              </a:rPr>
              <a:t>n</a:t>
            </a:r>
            <a:r>
              <a:rPr sz="1100" b="1" spc="55" dirty="0">
                <a:latin typeface="Cambria"/>
                <a:cs typeface="Cambria"/>
              </a:rPr>
              <a:t>-x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97679" y="4968240"/>
            <a:ext cx="571500" cy="251460"/>
          </a:xfrm>
          <a:custGeom>
            <a:avLst/>
            <a:gdLst/>
            <a:ahLst/>
            <a:cxnLst/>
            <a:rect l="l" t="t" r="r" b="b"/>
            <a:pathLst>
              <a:path w="571500" h="251460">
                <a:moveTo>
                  <a:pt x="428625" y="0"/>
                </a:moveTo>
                <a:lnTo>
                  <a:pt x="428625" y="62864"/>
                </a:lnTo>
                <a:lnTo>
                  <a:pt x="0" y="62864"/>
                </a:lnTo>
                <a:lnTo>
                  <a:pt x="0" y="188595"/>
                </a:lnTo>
                <a:lnTo>
                  <a:pt x="428625" y="188595"/>
                </a:lnTo>
                <a:lnTo>
                  <a:pt x="428625" y="251460"/>
                </a:lnTo>
                <a:lnTo>
                  <a:pt x="571500" y="125730"/>
                </a:lnTo>
                <a:lnTo>
                  <a:pt x="42862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30604" y="3285870"/>
            <a:ext cx="5934710" cy="304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40995" algn="ctr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4-variable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b="1" spc="75" dirty="0">
                <a:latin typeface="Cambria"/>
                <a:cs typeface="Cambria"/>
              </a:rPr>
              <a:t>Covering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function:</a:t>
            </a:r>
            <a:endParaRPr sz="1200">
              <a:latin typeface="Cambria"/>
              <a:cs typeface="Cambria"/>
            </a:endParaRPr>
          </a:p>
          <a:p>
            <a:pPr marL="697865" marR="123189" indent="-228600" algn="just">
              <a:lnSpc>
                <a:spcPct val="109600"/>
              </a:lnSpc>
              <a:spcBef>
                <a:spcPts val="125"/>
              </a:spcBef>
            </a:pPr>
            <a:r>
              <a:rPr sz="1800" baseline="4629" dirty="0">
                <a:latin typeface="Courier New"/>
                <a:cs typeface="Courier New"/>
              </a:rPr>
              <a:t>o </a:t>
            </a:r>
            <a:r>
              <a:rPr sz="1800" spc="97" baseline="4629" dirty="0">
                <a:latin typeface="Cambria"/>
                <a:cs typeface="Cambria"/>
              </a:rPr>
              <a:t>A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switching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function</a:t>
            </a:r>
            <a:r>
              <a:rPr sz="1800" spc="120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f(x</a:t>
            </a:r>
            <a:r>
              <a:rPr sz="800" spc="70" dirty="0">
                <a:latin typeface="Cambria"/>
                <a:cs typeface="Cambria"/>
              </a:rPr>
              <a:t>1</a:t>
            </a:r>
            <a:r>
              <a:rPr sz="1800" spc="104" baseline="4629" dirty="0">
                <a:latin typeface="Cambria"/>
                <a:cs typeface="Cambria"/>
              </a:rPr>
              <a:t>,x</a:t>
            </a:r>
            <a:r>
              <a:rPr sz="800" spc="70" dirty="0">
                <a:latin typeface="Cambria"/>
                <a:cs typeface="Cambria"/>
              </a:rPr>
              <a:t>2</a:t>
            </a:r>
            <a:r>
              <a:rPr sz="1800" spc="104" baseline="4629" dirty="0">
                <a:latin typeface="Cambria"/>
                <a:cs typeface="Cambria"/>
              </a:rPr>
              <a:t>,....x</a:t>
            </a:r>
            <a:r>
              <a:rPr sz="800" spc="70" dirty="0">
                <a:latin typeface="Cambria"/>
                <a:cs typeface="Cambria"/>
              </a:rPr>
              <a:t>n</a:t>
            </a:r>
            <a:r>
              <a:rPr sz="1800" spc="104" baseline="4629" dirty="0">
                <a:latin typeface="Cambria"/>
                <a:cs typeface="Cambria"/>
              </a:rPr>
              <a:t>)</a:t>
            </a:r>
            <a:r>
              <a:rPr sz="1800" spc="112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is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800" spc="120" baseline="4629" dirty="0">
                <a:latin typeface="Cambria"/>
                <a:cs typeface="Cambria"/>
              </a:rPr>
              <a:t>said</a:t>
            </a:r>
            <a:r>
              <a:rPr sz="1800" spc="127" baseline="4629" dirty="0">
                <a:latin typeface="Cambria"/>
                <a:cs typeface="Cambria"/>
              </a:rPr>
              <a:t> </a:t>
            </a:r>
            <a:r>
              <a:rPr sz="1800" spc="60" baseline="4629" dirty="0">
                <a:latin typeface="Cambria"/>
                <a:cs typeface="Cambria"/>
              </a:rPr>
              <a:t>to</a:t>
            </a:r>
            <a:r>
              <a:rPr sz="1800" spc="517" baseline="4629" dirty="0">
                <a:latin typeface="Cambria"/>
                <a:cs typeface="Cambria"/>
              </a:rPr>
              <a:t> </a:t>
            </a:r>
            <a:r>
              <a:rPr sz="1800" spc="60" baseline="4629" dirty="0">
                <a:latin typeface="Cambria"/>
                <a:cs typeface="Cambria"/>
              </a:rPr>
              <a:t>cover</a:t>
            </a:r>
            <a:r>
              <a:rPr sz="1800" spc="517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g(x</a:t>
            </a:r>
            <a:r>
              <a:rPr sz="800" spc="75" dirty="0">
                <a:latin typeface="Cambria"/>
                <a:cs typeface="Cambria"/>
              </a:rPr>
              <a:t>1</a:t>
            </a:r>
            <a:r>
              <a:rPr sz="1800" spc="112" baseline="4629" dirty="0">
                <a:latin typeface="Cambria"/>
                <a:cs typeface="Cambria"/>
              </a:rPr>
              <a:t>,x</a:t>
            </a:r>
            <a:r>
              <a:rPr sz="800" spc="75" dirty="0">
                <a:latin typeface="Cambria"/>
                <a:cs typeface="Cambria"/>
              </a:rPr>
              <a:t>2</a:t>
            </a:r>
            <a:r>
              <a:rPr sz="1800" spc="112" baseline="4629" dirty="0">
                <a:latin typeface="Cambria"/>
                <a:cs typeface="Cambria"/>
              </a:rPr>
              <a:t>,....x</a:t>
            </a:r>
            <a:r>
              <a:rPr sz="800" spc="75" dirty="0">
                <a:latin typeface="Cambria"/>
                <a:cs typeface="Cambria"/>
              </a:rPr>
              <a:t>n</a:t>
            </a:r>
            <a:r>
              <a:rPr sz="1800" spc="112" baseline="4629" dirty="0">
                <a:latin typeface="Cambria"/>
                <a:cs typeface="Cambria"/>
              </a:rPr>
              <a:t>) </a:t>
            </a:r>
            <a:r>
              <a:rPr sz="1800" spc="120" baseline="4629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denoted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20" dirty="0">
                <a:latin typeface="Cambria"/>
                <a:cs typeface="Cambria"/>
              </a:rPr>
              <a:t>“f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5" dirty="0">
                <a:latin typeface="Cambria"/>
                <a:cs typeface="Cambria"/>
              </a:rPr>
              <a:t>superset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g”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  </a:t>
            </a:r>
            <a:r>
              <a:rPr sz="1200" spc="105" dirty="0">
                <a:latin typeface="Cambria"/>
                <a:cs typeface="Cambria"/>
              </a:rPr>
              <a:t>assumes </a:t>
            </a:r>
            <a:r>
              <a:rPr sz="1200" spc="65" dirty="0">
                <a:latin typeface="Cambria"/>
                <a:cs typeface="Cambria"/>
              </a:rPr>
              <a:t>true </a:t>
            </a:r>
            <a:r>
              <a:rPr sz="1200" spc="70" dirty="0">
                <a:latin typeface="Cambria"/>
                <a:cs typeface="Cambria"/>
              </a:rPr>
              <a:t>value </a:t>
            </a:r>
            <a:r>
              <a:rPr sz="1200" spc="50" dirty="0">
                <a:latin typeface="Cambria"/>
                <a:cs typeface="Cambria"/>
              </a:rPr>
              <a:t>whenever </a:t>
            </a:r>
            <a:r>
              <a:rPr sz="1200" spc="55" dirty="0">
                <a:latin typeface="Cambria"/>
                <a:cs typeface="Cambria"/>
              </a:rPr>
              <a:t>g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does.</a:t>
            </a:r>
            <a:endParaRPr sz="1200">
              <a:latin typeface="Cambria"/>
              <a:cs typeface="Cambria"/>
            </a:endParaRPr>
          </a:p>
          <a:p>
            <a:pPr marL="3949700" algn="just">
              <a:lnSpc>
                <a:spcPct val="100000"/>
              </a:lnSpc>
              <a:spcBef>
                <a:spcPts val="440"/>
              </a:spcBef>
            </a:pPr>
            <a:r>
              <a:rPr sz="1200" spc="55" dirty="0">
                <a:latin typeface="Cambria"/>
                <a:cs typeface="Cambria"/>
              </a:rPr>
              <a:t>Whenever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1,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is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endParaRPr sz="1200">
              <a:latin typeface="Cambria"/>
              <a:cs typeface="Cambria"/>
            </a:endParaRPr>
          </a:p>
          <a:p>
            <a:pPr marL="3949700" marR="5080" algn="just">
              <a:lnSpc>
                <a:spcPts val="1630"/>
              </a:lnSpc>
              <a:spcBef>
                <a:spcPts val="80"/>
              </a:spcBef>
            </a:pP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having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true </a:t>
            </a:r>
            <a:r>
              <a:rPr sz="1200" spc="70" dirty="0">
                <a:latin typeface="Cambria"/>
                <a:cs typeface="Cambria"/>
              </a:rPr>
              <a:t> value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whenever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true.</a:t>
            </a:r>
            <a:endParaRPr sz="1200">
              <a:latin typeface="Cambria"/>
              <a:cs typeface="Cambria"/>
            </a:endParaRPr>
          </a:p>
          <a:p>
            <a:pPr marL="4104640">
              <a:lnSpc>
                <a:spcPts val="1430"/>
              </a:lnSpc>
              <a:spcBef>
                <a:spcPts val="1100"/>
              </a:spcBef>
              <a:tabLst>
                <a:tab pos="4562475" algn="l"/>
              </a:tabLst>
            </a:pPr>
            <a:r>
              <a:rPr sz="1200" b="1" spc="60" dirty="0">
                <a:solidFill>
                  <a:srgbClr val="C00000"/>
                </a:solidFill>
                <a:latin typeface="Cambria"/>
                <a:cs typeface="Cambria"/>
              </a:rPr>
              <a:t>f	</a:t>
            </a:r>
            <a:r>
              <a:rPr sz="1200" b="1" spc="70" dirty="0">
                <a:solidFill>
                  <a:srgbClr val="C00000"/>
                </a:solidFill>
                <a:latin typeface="Cambria"/>
                <a:cs typeface="Cambria"/>
              </a:rPr>
              <a:t>g</a:t>
            </a:r>
            <a:endParaRPr sz="1200">
              <a:latin typeface="Cambria"/>
              <a:cs typeface="Cambria"/>
            </a:endParaRPr>
          </a:p>
          <a:p>
            <a:pPr marL="3949700">
              <a:lnSpc>
                <a:spcPts val="1430"/>
              </a:lnSpc>
            </a:pPr>
            <a:r>
              <a:rPr sz="1200" b="1" spc="20" dirty="0">
                <a:solidFill>
                  <a:srgbClr val="C00000"/>
                </a:solidFill>
                <a:latin typeface="Cambria"/>
                <a:cs typeface="Cambria"/>
              </a:rPr>
              <a:t>{0,1}</a:t>
            </a:r>
            <a:r>
              <a:rPr sz="1200" b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C00000"/>
                </a:solidFill>
                <a:latin typeface="Cambria Math"/>
                <a:cs typeface="Cambria Math"/>
              </a:rPr>
              <a:t>⊇</a:t>
            </a:r>
            <a:r>
              <a:rPr sz="1200" spc="12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1200" b="1" spc="-35" dirty="0">
                <a:solidFill>
                  <a:srgbClr val="C00000"/>
                </a:solidFill>
                <a:latin typeface="Cambria"/>
                <a:cs typeface="Cambria"/>
              </a:rPr>
              <a:t>{1}</a:t>
            </a:r>
            <a:endParaRPr sz="1200">
              <a:latin typeface="Cambria"/>
              <a:cs typeface="Cambria"/>
            </a:endParaRPr>
          </a:p>
          <a:p>
            <a:pPr marL="3949700" marR="5080">
              <a:lnSpc>
                <a:spcPts val="1420"/>
              </a:lnSpc>
              <a:spcBef>
                <a:spcPts val="130"/>
              </a:spcBef>
            </a:pPr>
            <a:r>
              <a:rPr sz="1800" spc="89" baseline="4629" dirty="0">
                <a:latin typeface="Cambria"/>
                <a:cs typeface="Cambria"/>
              </a:rPr>
              <a:t>Here</a:t>
            </a:r>
            <a:r>
              <a:rPr sz="1800" spc="509" baseline="4629" dirty="0">
                <a:latin typeface="Cambria"/>
                <a:cs typeface="Cambria"/>
              </a:rPr>
              <a:t> </a:t>
            </a:r>
            <a:r>
              <a:rPr sz="1800" spc="30" baseline="4629" dirty="0">
                <a:latin typeface="Cambria"/>
                <a:cs typeface="Cambria"/>
              </a:rPr>
              <a:t>f</a:t>
            </a:r>
            <a:r>
              <a:rPr sz="1800" spc="97" baseline="4629" dirty="0">
                <a:latin typeface="Cambria"/>
                <a:cs typeface="Cambria"/>
              </a:rPr>
              <a:t> </a:t>
            </a:r>
            <a:r>
              <a:rPr sz="1800" spc="120" baseline="4629" dirty="0">
                <a:latin typeface="Cambria"/>
                <a:cs typeface="Cambria"/>
              </a:rPr>
              <a:t>contains</a:t>
            </a:r>
            <a:r>
              <a:rPr sz="1800" spc="509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minterm</a:t>
            </a:r>
            <a:r>
              <a:rPr sz="800" spc="70" dirty="0">
                <a:latin typeface="Cambria"/>
                <a:cs typeface="Cambria"/>
              </a:rPr>
              <a:t>0 </a:t>
            </a:r>
            <a:r>
              <a:rPr sz="800" spc="-165" dirty="0">
                <a:latin typeface="Cambria"/>
                <a:cs typeface="Cambria"/>
              </a:rPr>
              <a:t> </a:t>
            </a:r>
            <a:r>
              <a:rPr sz="1800" spc="150" baseline="4629" dirty="0">
                <a:latin typeface="Cambria"/>
                <a:cs typeface="Cambria"/>
              </a:rPr>
              <a:t>and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minterm</a:t>
            </a:r>
            <a:r>
              <a:rPr sz="800" spc="75" dirty="0">
                <a:latin typeface="Cambria"/>
                <a:cs typeface="Cambria"/>
              </a:rPr>
              <a:t>1.</a:t>
            </a:r>
            <a:endParaRPr sz="800">
              <a:latin typeface="Cambria"/>
              <a:cs typeface="Cambria"/>
            </a:endParaRPr>
          </a:p>
          <a:p>
            <a:pPr marL="3949700">
              <a:lnSpc>
                <a:spcPts val="1240"/>
              </a:lnSpc>
            </a:pPr>
            <a:r>
              <a:rPr sz="1200" spc="114" dirty="0">
                <a:latin typeface="Cambria"/>
                <a:cs typeface="Cambria"/>
              </a:rPr>
              <a:t>So,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05" dirty="0">
                <a:latin typeface="Cambria"/>
                <a:cs typeface="Cambria"/>
              </a:rPr>
              <a:t> can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say:</a:t>
            </a:r>
            <a:endParaRPr sz="1200">
              <a:latin typeface="Cambria"/>
              <a:cs typeface="Cambria"/>
            </a:endParaRPr>
          </a:p>
          <a:p>
            <a:pPr marL="4001135">
              <a:lnSpc>
                <a:spcPts val="1420"/>
              </a:lnSpc>
            </a:pPr>
            <a:r>
              <a:rPr sz="1200" b="1" spc="60" dirty="0">
                <a:solidFill>
                  <a:srgbClr val="00AF50"/>
                </a:solidFill>
                <a:latin typeface="Cambria"/>
                <a:cs typeface="Cambria"/>
              </a:rPr>
              <a:t>f</a:t>
            </a:r>
            <a:r>
              <a:rPr sz="1200" b="1" spc="11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60" dirty="0">
                <a:solidFill>
                  <a:srgbClr val="00AF50"/>
                </a:solidFill>
                <a:latin typeface="Cambria"/>
                <a:cs typeface="Cambria"/>
              </a:rPr>
              <a:t>covers</a:t>
            </a:r>
            <a:r>
              <a:rPr sz="1200" b="1" spc="114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70" dirty="0">
                <a:solidFill>
                  <a:srgbClr val="00AF50"/>
                </a:solidFill>
                <a:latin typeface="Cambria"/>
                <a:cs typeface="Cambria"/>
              </a:rPr>
              <a:t>g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94759" y="731456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0"/>
                </a:moveTo>
                <a:lnTo>
                  <a:pt x="0" y="0"/>
                </a:lnTo>
                <a:lnTo>
                  <a:pt x="0" y="274319"/>
                </a:lnTo>
                <a:lnTo>
                  <a:pt x="274320" y="274319"/>
                </a:lnTo>
                <a:lnTo>
                  <a:pt x="274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78960" y="7346060"/>
            <a:ext cx="1181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75" dirty="0">
                <a:latin typeface="Cambria"/>
                <a:cs typeface="Cambria"/>
              </a:rPr>
              <a:t>2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4404" y="327151"/>
            <a:ext cx="5981700" cy="601916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3168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17500" algn="l"/>
              </a:tabLst>
            </a:pPr>
            <a:r>
              <a:rPr sz="1200" b="1" spc="80" dirty="0">
                <a:latin typeface="Cambria"/>
                <a:cs typeface="Cambria"/>
              </a:rPr>
              <a:t>Implicant:</a:t>
            </a:r>
            <a:endParaRPr sz="1200">
              <a:latin typeface="Cambria"/>
              <a:cs typeface="Cambria"/>
            </a:endParaRPr>
          </a:p>
          <a:p>
            <a:pPr marL="774065" marR="100330" lvl="1" indent="-228600" algn="just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774700" algn="l"/>
              </a:tabLst>
            </a:pPr>
            <a:r>
              <a:rPr sz="1200" spc="65" dirty="0">
                <a:latin typeface="Cambria"/>
                <a:cs typeface="Cambria"/>
              </a:rPr>
              <a:t>A group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50" dirty="0">
                <a:latin typeface="Cambria"/>
                <a:cs typeface="Cambria"/>
              </a:rPr>
              <a:t>more </a:t>
            </a:r>
            <a:r>
              <a:rPr sz="1200" spc="55" dirty="0">
                <a:latin typeface="Cambria"/>
                <a:cs typeface="Cambria"/>
              </a:rPr>
              <a:t>1’s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adjacent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70" dirty="0">
                <a:latin typeface="Cambria"/>
                <a:cs typeface="Cambria"/>
              </a:rPr>
              <a:t>combined </a:t>
            </a:r>
            <a:r>
              <a:rPr sz="1200" spc="75" dirty="0">
                <a:latin typeface="Cambria"/>
                <a:cs typeface="Cambria"/>
              </a:rPr>
              <a:t> on</a:t>
            </a:r>
            <a:r>
              <a:rPr sz="1200" spc="110" dirty="0">
                <a:latin typeface="Cambria"/>
                <a:cs typeface="Cambria"/>
              </a:rPr>
              <a:t> 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Karnaugh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Map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80" dirty="0">
                <a:latin typeface="Cambria"/>
                <a:cs typeface="Cambria"/>
              </a:rPr>
              <a:t>implicant.</a:t>
            </a:r>
            <a:endParaRPr sz="1200">
              <a:latin typeface="Cambria"/>
              <a:cs typeface="Cambria"/>
            </a:endParaRPr>
          </a:p>
          <a:p>
            <a:pPr marL="1231900" marR="95885" lvl="2" indent="-229235" algn="just">
              <a:lnSpc>
                <a:spcPts val="1620"/>
              </a:lnSpc>
              <a:buFont typeface="Wingdings"/>
              <a:buChar char=""/>
              <a:tabLst>
                <a:tab pos="1232535" algn="l"/>
              </a:tabLst>
            </a:pPr>
            <a:r>
              <a:rPr sz="1200" spc="85" dirty="0">
                <a:latin typeface="Cambria"/>
                <a:cs typeface="Cambria"/>
              </a:rPr>
              <a:t>i.e.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this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include </a:t>
            </a:r>
            <a:r>
              <a:rPr sz="1200" spc="65" dirty="0">
                <a:latin typeface="Cambria"/>
                <a:cs typeface="Cambria"/>
              </a:rPr>
              <a:t>group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 1’s, 2 1’s, 4 1’s, 8 1’s, </a:t>
            </a:r>
            <a:r>
              <a:rPr sz="1200" spc="70" dirty="0">
                <a:latin typeface="Cambria"/>
                <a:cs typeface="Cambria"/>
              </a:rPr>
              <a:t>16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1’s.....2</a:t>
            </a:r>
            <a:r>
              <a:rPr sz="1200" spc="142" baseline="20833" dirty="0">
                <a:latin typeface="Cambria"/>
                <a:cs typeface="Cambria"/>
              </a:rPr>
              <a:t>n  </a:t>
            </a:r>
            <a:r>
              <a:rPr sz="1200" spc="55" dirty="0">
                <a:latin typeface="Cambria"/>
                <a:cs typeface="Cambria"/>
              </a:rPr>
              <a:t>1’s </a:t>
            </a:r>
            <a:r>
              <a:rPr sz="1200" spc="85" dirty="0">
                <a:latin typeface="Cambria"/>
                <a:cs typeface="Cambria"/>
              </a:rPr>
              <a:t>i.e. </a:t>
            </a:r>
            <a:r>
              <a:rPr sz="1200" spc="45" dirty="0">
                <a:latin typeface="Cambria"/>
                <a:cs typeface="Cambria"/>
              </a:rPr>
              <a:t>while </a:t>
            </a:r>
            <a:r>
              <a:rPr sz="1200" spc="65" dirty="0">
                <a:latin typeface="Cambria"/>
                <a:cs typeface="Cambria"/>
              </a:rPr>
              <a:t>grouping </a:t>
            </a:r>
            <a:r>
              <a:rPr sz="1200" spc="55" dirty="0">
                <a:latin typeface="Cambria"/>
                <a:cs typeface="Cambria"/>
              </a:rPr>
              <a:t>1’s </a:t>
            </a:r>
            <a:r>
              <a:rPr sz="1200" spc="20" dirty="0">
                <a:latin typeface="Cambria"/>
                <a:cs typeface="Cambria"/>
              </a:rPr>
              <a:t>we  </a:t>
            </a:r>
            <a:r>
              <a:rPr sz="1200" spc="70" dirty="0">
                <a:latin typeface="Cambria"/>
                <a:cs typeface="Cambria"/>
              </a:rPr>
              <a:t>group </a:t>
            </a:r>
            <a:r>
              <a:rPr sz="1200" spc="85" dirty="0">
                <a:latin typeface="Cambria"/>
                <a:cs typeface="Cambria"/>
              </a:rPr>
              <a:t>them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30" dirty="0">
                <a:latin typeface="Cambria"/>
                <a:cs typeface="Cambria"/>
              </a:rPr>
              <a:t>power 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single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left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taken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group.</a:t>
            </a:r>
            <a:endParaRPr sz="1200">
              <a:latin typeface="Cambria"/>
              <a:cs typeface="Cambria"/>
            </a:endParaRPr>
          </a:p>
          <a:p>
            <a:pPr marL="774065" marR="99060" lvl="1" indent="-228600" algn="just">
              <a:lnSpc>
                <a:spcPts val="1620"/>
              </a:lnSpc>
              <a:buFont typeface="Courier New"/>
              <a:buChar char="o"/>
              <a:tabLst>
                <a:tab pos="774700" algn="l"/>
              </a:tabLst>
            </a:pPr>
            <a:r>
              <a:rPr sz="1200" spc="75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point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view</a:t>
            </a:r>
            <a:r>
              <a:rPr sz="1200" spc="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map, an </a:t>
            </a:r>
            <a:r>
              <a:rPr sz="1200" spc="70" dirty="0">
                <a:latin typeface="Cambria"/>
                <a:cs typeface="Cambria"/>
              </a:rPr>
              <a:t>implicant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rectangle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1,2,4,8,...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2</a:t>
            </a:r>
            <a:r>
              <a:rPr sz="1200" spc="112" baseline="20833" dirty="0">
                <a:latin typeface="Cambria"/>
                <a:cs typeface="Cambria"/>
              </a:rPr>
              <a:t>n</a:t>
            </a:r>
            <a:r>
              <a:rPr sz="1200" spc="104" baseline="20833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1’s.</a:t>
            </a:r>
            <a:endParaRPr sz="1200">
              <a:latin typeface="Cambria"/>
              <a:cs typeface="Cambria"/>
            </a:endParaRPr>
          </a:p>
          <a:p>
            <a:pPr marL="774065" marR="93980" lvl="1" indent="-228600" algn="just">
              <a:lnSpc>
                <a:spcPts val="1620"/>
              </a:lnSpc>
              <a:buFont typeface="Courier New"/>
              <a:buChar char="o"/>
              <a:tabLst>
                <a:tab pos="774700" algn="l"/>
              </a:tabLst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words,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implicant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product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term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cover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minterms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function.</a:t>
            </a:r>
            <a:endParaRPr sz="1200">
              <a:latin typeface="Cambria"/>
              <a:cs typeface="Cambria"/>
            </a:endParaRPr>
          </a:p>
          <a:p>
            <a:pPr marL="316865" indent="-228600" algn="just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317500" algn="l"/>
              </a:tabLst>
            </a:pPr>
            <a:r>
              <a:rPr sz="1200" b="1" spc="55" dirty="0">
                <a:latin typeface="Cambria"/>
                <a:cs typeface="Cambria"/>
              </a:rPr>
              <a:t>Prime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Implicant:</a:t>
            </a:r>
            <a:endParaRPr sz="1200">
              <a:latin typeface="Cambria"/>
              <a:cs typeface="Cambria"/>
            </a:endParaRPr>
          </a:p>
          <a:p>
            <a:pPr marL="774065" marR="98425" lvl="1" indent="-228600" algn="just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774700" algn="l"/>
              </a:tabLst>
            </a:pPr>
            <a:r>
              <a:rPr sz="1200" spc="60" dirty="0">
                <a:latin typeface="Cambria"/>
                <a:cs typeface="Cambria"/>
              </a:rPr>
              <a:t>Largest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possible</a:t>
            </a:r>
            <a:r>
              <a:rPr sz="1200" spc="65" dirty="0">
                <a:latin typeface="Cambria"/>
                <a:cs typeface="Cambria"/>
              </a:rPr>
              <a:t> group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1’s. In </a:t>
            </a:r>
            <a:r>
              <a:rPr sz="1200" spc="50" dirty="0">
                <a:latin typeface="Cambria"/>
                <a:cs typeface="Cambria"/>
              </a:rPr>
              <a:t>other  </a:t>
            </a:r>
            <a:r>
              <a:rPr sz="1200" spc="65" dirty="0">
                <a:latin typeface="Cambria"/>
                <a:cs typeface="Cambria"/>
              </a:rPr>
              <a:t>words,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biggest  </a:t>
            </a:r>
            <a:r>
              <a:rPr sz="1200" spc="65" dirty="0">
                <a:latin typeface="Cambria"/>
                <a:cs typeface="Cambria"/>
              </a:rPr>
              <a:t>group 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1’s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circled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cover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given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  </a:t>
            </a:r>
            <a:r>
              <a:rPr sz="1200" spc="110" dirty="0">
                <a:latin typeface="Cambria"/>
                <a:cs typeface="Cambria"/>
              </a:rPr>
              <a:t>a 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implicant.</a:t>
            </a:r>
            <a:endParaRPr sz="1200">
              <a:latin typeface="Cambria"/>
              <a:cs typeface="Cambria"/>
            </a:endParaRPr>
          </a:p>
          <a:p>
            <a:pPr marL="774065" marR="93980" lvl="1" indent="-228600" algn="just">
              <a:lnSpc>
                <a:spcPts val="1620"/>
              </a:lnSpc>
              <a:buFont typeface="Courier New"/>
              <a:buChar char="o"/>
              <a:tabLst>
                <a:tab pos="774700" algn="l"/>
              </a:tabLst>
            </a:pP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find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80" dirty="0">
                <a:latin typeface="Cambria"/>
                <a:cs typeface="Cambria"/>
              </a:rPr>
              <a:t>implicants,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use </a:t>
            </a:r>
            <a:r>
              <a:rPr sz="1200" spc="55" dirty="0">
                <a:latin typeface="Cambria"/>
                <a:cs typeface="Cambria"/>
              </a:rPr>
              <a:t>all </a:t>
            </a:r>
            <a:r>
              <a:rPr sz="1200" spc="60" dirty="0">
                <a:latin typeface="Cambria"/>
                <a:cs typeface="Cambria"/>
              </a:rPr>
              <a:t>possible </a:t>
            </a:r>
            <a:r>
              <a:rPr sz="1200" spc="70" dirty="0">
                <a:latin typeface="Cambria"/>
                <a:cs typeface="Cambria"/>
              </a:rPr>
              <a:t>groups </a:t>
            </a:r>
            <a:r>
              <a:rPr sz="1200" spc="55" dirty="0">
                <a:latin typeface="Cambria"/>
                <a:cs typeface="Cambria"/>
              </a:rPr>
              <a:t>formed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00" dirty="0">
                <a:latin typeface="Cambria"/>
                <a:cs typeface="Cambria"/>
              </a:rPr>
              <a:t>K-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map.</a:t>
            </a:r>
            <a:endParaRPr sz="1200">
              <a:latin typeface="Cambria"/>
              <a:cs typeface="Cambria"/>
            </a:endParaRPr>
          </a:p>
          <a:p>
            <a:pPr marL="1231900" lvl="2" indent="-229870" algn="just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1232535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minimal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solution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will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never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contain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non-prime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implicants.</a:t>
            </a:r>
            <a:endParaRPr sz="1200">
              <a:latin typeface="Cambria"/>
              <a:cs typeface="Cambria"/>
            </a:endParaRPr>
          </a:p>
          <a:p>
            <a:pPr marL="3168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17500" algn="l"/>
              </a:tabLst>
            </a:pPr>
            <a:r>
              <a:rPr sz="1200" b="1" spc="75" dirty="0">
                <a:latin typeface="Cambria"/>
                <a:cs typeface="Cambria"/>
              </a:rPr>
              <a:t>Essential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Prime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Implicant:</a:t>
            </a:r>
            <a:endParaRPr sz="1200">
              <a:latin typeface="Cambria"/>
              <a:cs typeface="Cambria"/>
            </a:endParaRPr>
          </a:p>
          <a:p>
            <a:pPr marL="774065" marR="94615" lvl="1" indent="-228600" algn="just">
              <a:lnSpc>
                <a:spcPts val="1620"/>
              </a:lnSpc>
              <a:spcBef>
                <a:spcPts val="75"/>
              </a:spcBef>
              <a:buFont typeface="Courier New"/>
              <a:buChar char="o"/>
              <a:tabLst>
                <a:tab pos="774700" algn="l"/>
              </a:tabLst>
            </a:pP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75" dirty="0">
                <a:latin typeface="Cambria"/>
                <a:cs typeface="Cambria"/>
              </a:rPr>
              <a:t>implicant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which at </a:t>
            </a:r>
            <a:r>
              <a:rPr sz="1200" spc="65" dirty="0">
                <a:latin typeface="Cambria"/>
                <a:cs typeface="Cambria"/>
              </a:rPr>
              <a:t>least </a:t>
            </a:r>
            <a:r>
              <a:rPr sz="1200" spc="55" dirty="0">
                <a:latin typeface="Cambria"/>
                <a:cs typeface="Cambria"/>
              </a:rPr>
              <a:t>there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single </a:t>
            </a:r>
            <a:r>
              <a:rPr sz="1200" spc="75" dirty="0">
                <a:latin typeface="Cambria"/>
                <a:cs typeface="Cambria"/>
              </a:rPr>
              <a:t>1 which </a:t>
            </a:r>
            <a:r>
              <a:rPr sz="1200" spc="85" dirty="0">
                <a:latin typeface="Cambria"/>
                <a:cs typeface="Cambria"/>
              </a:rPr>
              <a:t>cannot </a:t>
            </a:r>
            <a:r>
              <a:rPr sz="1200" spc="55" dirty="0">
                <a:latin typeface="Cambria"/>
                <a:cs typeface="Cambria"/>
              </a:rPr>
              <a:t>be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combined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way.</a:t>
            </a:r>
            <a:endParaRPr sz="1200">
              <a:latin typeface="Cambria"/>
              <a:cs typeface="Cambria"/>
            </a:endParaRPr>
          </a:p>
          <a:p>
            <a:pPr marL="1231900" marR="96520" lvl="2" indent="-229235" algn="just">
              <a:lnSpc>
                <a:spcPts val="1620"/>
              </a:lnSpc>
              <a:buFont typeface="Wingdings"/>
              <a:buChar char=""/>
              <a:tabLst>
                <a:tab pos="1232535" algn="l"/>
              </a:tabLst>
            </a:pPr>
            <a:r>
              <a:rPr sz="1200" spc="80" dirty="0">
                <a:latin typeface="Cambria"/>
                <a:cs typeface="Cambria"/>
              </a:rPr>
              <a:t>Essential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75" dirty="0">
                <a:latin typeface="Cambria"/>
                <a:cs typeface="Cambria"/>
              </a:rPr>
              <a:t>implicants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0" dirty="0">
                <a:latin typeface="Cambria"/>
                <a:cs typeface="Cambria"/>
              </a:rPr>
              <a:t>those </a:t>
            </a:r>
            <a:r>
              <a:rPr sz="1200" spc="75" dirty="0">
                <a:latin typeface="Cambria"/>
                <a:cs typeface="Cambria"/>
              </a:rPr>
              <a:t>implicants which </a:t>
            </a:r>
            <a:r>
              <a:rPr sz="1200" spc="60" dirty="0">
                <a:latin typeface="Cambria"/>
                <a:cs typeface="Cambria"/>
              </a:rPr>
              <a:t>always </a:t>
            </a:r>
            <a:r>
              <a:rPr sz="1200" spc="65" dirty="0">
                <a:latin typeface="Cambria"/>
                <a:cs typeface="Cambria"/>
              </a:rPr>
              <a:t> appear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final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solution.</a:t>
            </a:r>
            <a:endParaRPr sz="1200">
              <a:latin typeface="Cambria"/>
              <a:cs typeface="Cambria"/>
            </a:endParaRPr>
          </a:p>
          <a:p>
            <a:pPr marL="774065" marR="97155" lvl="1" indent="-228600" algn="just">
              <a:lnSpc>
                <a:spcPts val="1620"/>
              </a:lnSpc>
              <a:buFont typeface="Courier New"/>
              <a:buChar char="o"/>
              <a:tabLst>
                <a:tab pos="774700" algn="l"/>
              </a:tabLst>
            </a:pPr>
            <a:r>
              <a:rPr sz="1200" spc="60" dirty="0">
                <a:latin typeface="Cambria"/>
                <a:cs typeface="Cambria"/>
              </a:rPr>
              <a:t>These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0" dirty="0">
                <a:latin typeface="Cambria"/>
                <a:cs typeface="Cambria"/>
              </a:rPr>
              <a:t>those </a:t>
            </a:r>
            <a:r>
              <a:rPr sz="1200" spc="75" dirty="0">
                <a:latin typeface="Cambria"/>
                <a:cs typeface="Cambria"/>
              </a:rPr>
              <a:t>groups which </a:t>
            </a:r>
            <a:r>
              <a:rPr sz="1200" spc="40" dirty="0">
                <a:latin typeface="Cambria"/>
                <a:cs typeface="Cambria"/>
              </a:rPr>
              <a:t>cover  </a:t>
            </a:r>
            <a:r>
              <a:rPr sz="1200" spc="75" dirty="0">
                <a:latin typeface="Cambria"/>
                <a:cs typeface="Cambria"/>
              </a:rPr>
              <a:t>at </a:t>
            </a:r>
            <a:r>
              <a:rPr sz="1200" spc="65" dirty="0">
                <a:latin typeface="Cambria"/>
                <a:cs typeface="Cambria"/>
              </a:rPr>
              <a:t>least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75" dirty="0">
                <a:latin typeface="Cambria"/>
                <a:cs typeface="Cambria"/>
              </a:rPr>
              <a:t>minterm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75" dirty="0">
                <a:latin typeface="Cambria"/>
                <a:cs typeface="Cambria"/>
              </a:rPr>
              <a:t>can’t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covered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implicant.</a:t>
            </a:r>
            <a:endParaRPr sz="1200">
              <a:latin typeface="Cambria"/>
              <a:cs typeface="Cambria"/>
            </a:endParaRPr>
          </a:p>
          <a:p>
            <a:pPr marL="316865" indent="-228600" algn="just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317500" algn="l"/>
              </a:tabLst>
            </a:pPr>
            <a:r>
              <a:rPr sz="1200" b="1" spc="75" dirty="0">
                <a:latin typeface="Cambria"/>
                <a:cs typeface="Cambria"/>
              </a:rPr>
              <a:t>Non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Essential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Prime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Implicants:</a:t>
            </a:r>
            <a:endParaRPr sz="1200">
              <a:latin typeface="Cambria"/>
              <a:cs typeface="Cambria"/>
            </a:endParaRPr>
          </a:p>
          <a:p>
            <a:pPr marL="774065" marR="98425" lvl="1" indent="-228600" algn="just">
              <a:lnSpc>
                <a:spcPts val="1620"/>
              </a:lnSpc>
              <a:spcBef>
                <a:spcPts val="70"/>
              </a:spcBef>
              <a:buFont typeface="Courier New"/>
              <a:buChar char="o"/>
              <a:tabLst>
                <a:tab pos="774700" algn="l"/>
              </a:tabLst>
            </a:pP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implicant </a:t>
            </a:r>
            <a:r>
              <a:rPr sz="1200" spc="75" dirty="0">
                <a:latin typeface="Cambria"/>
                <a:cs typeface="Cambria"/>
              </a:rPr>
              <a:t>in which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  </a:t>
            </a:r>
            <a:r>
              <a:rPr sz="1200" spc="45" dirty="0">
                <a:latin typeface="Cambria"/>
                <a:cs typeface="Cambria"/>
              </a:rPr>
              <a:t>covered  </a:t>
            </a:r>
            <a:r>
              <a:rPr sz="1200" spc="75" dirty="0">
                <a:latin typeface="Cambria"/>
                <a:cs typeface="Cambria"/>
              </a:rPr>
              <a:t>1 </a:t>
            </a:r>
            <a:r>
              <a:rPr sz="1200" spc="80" dirty="0">
                <a:latin typeface="Cambria"/>
                <a:cs typeface="Cambria"/>
              </a:rPr>
              <a:t>squares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45" dirty="0">
                <a:latin typeface="Cambria"/>
                <a:cs typeface="Cambria"/>
              </a:rPr>
              <a:t>covered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implicants.</a:t>
            </a:r>
            <a:endParaRPr sz="1200">
              <a:latin typeface="Cambria"/>
              <a:cs typeface="Cambria"/>
            </a:endParaRPr>
          </a:p>
          <a:p>
            <a:pPr marL="774065" lvl="1" indent="-229235" algn="just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774700" algn="l"/>
              </a:tabLst>
            </a:pPr>
            <a:r>
              <a:rPr sz="1200" spc="85" dirty="0">
                <a:latin typeface="Cambria"/>
                <a:cs typeface="Cambria"/>
              </a:rPr>
              <a:t>i.e.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5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implicant 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where 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every 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squares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 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</a:t>
            </a:r>
            <a:endParaRPr sz="1200">
              <a:latin typeface="Cambria"/>
              <a:cs typeface="Cambria"/>
            </a:endParaRPr>
          </a:p>
          <a:p>
            <a:pPr marL="774065" algn="just">
              <a:lnSpc>
                <a:spcPct val="100000"/>
              </a:lnSpc>
              <a:spcBef>
                <a:spcPts val="190"/>
              </a:spcBef>
            </a:pPr>
            <a:r>
              <a:rPr sz="1200" spc="65" dirty="0">
                <a:latin typeface="Cambria"/>
                <a:cs typeface="Cambria"/>
              </a:rPr>
              <a:t>another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implicant.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6803517"/>
            <a:ext cx="6042025" cy="180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latin typeface="Cambria"/>
                <a:cs typeface="Cambria"/>
              </a:rPr>
              <a:t>Why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do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we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need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all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these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implicants?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112500"/>
              </a:lnSpc>
              <a:spcBef>
                <a:spcPts val="106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55" dirty="0">
                <a:latin typeface="Cambria"/>
                <a:cs typeface="Cambria"/>
              </a:rPr>
              <a:t>While</a:t>
            </a:r>
            <a:r>
              <a:rPr sz="1200" spc="60" dirty="0">
                <a:latin typeface="Cambria"/>
                <a:cs typeface="Cambria"/>
              </a:rPr>
              <a:t> finding </a:t>
            </a:r>
            <a:r>
              <a:rPr sz="1200" spc="100" dirty="0">
                <a:latin typeface="Cambria"/>
                <a:cs typeface="Cambria"/>
              </a:rPr>
              <a:t>minimum </a:t>
            </a:r>
            <a:r>
              <a:rPr sz="1200" spc="140" dirty="0">
                <a:latin typeface="Cambria"/>
                <a:cs typeface="Cambria"/>
              </a:rPr>
              <a:t>SOP </a:t>
            </a:r>
            <a:r>
              <a:rPr sz="1200" spc="70" dirty="0">
                <a:latin typeface="Cambria"/>
                <a:cs typeface="Cambria"/>
              </a:rPr>
              <a:t>expressions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 map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only  </a:t>
            </a:r>
            <a:r>
              <a:rPr sz="1200" spc="65" dirty="0">
                <a:latin typeface="Cambria"/>
                <a:cs typeface="Cambria"/>
              </a:rPr>
              <a:t>product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term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need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about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implicants.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200"/>
              </a:lnSpc>
              <a:spcBef>
                <a:spcPts val="9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Essential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75" dirty="0">
                <a:latin typeface="Cambria"/>
                <a:cs typeface="Cambria"/>
              </a:rPr>
              <a:t>implicants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75" dirty="0">
                <a:latin typeface="Cambria"/>
                <a:cs typeface="Cambria"/>
              </a:rPr>
              <a:t>implicants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105" dirty="0">
                <a:latin typeface="Cambria"/>
                <a:cs typeface="Cambria"/>
              </a:rPr>
              <a:t>must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90" dirty="0">
                <a:latin typeface="Cambria"/>
                <a:cs typeface="Cambria"/>
              </a:rPr>
              <a:t>used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90" dirty="0">
                <a:latin typeface="Cambria"/>
                <a:cs typeface="Cambria"/>
              </a:rPr>
              <a:t>min </a:t>
            </a:r>
            <a:r>
              <a:rPr sz="1200" spc="140" dirty="0">
                <a:latin typeface="Cambria"/>
                <a:cs typeface="Cambria"/>
              </a:rPr>
              <a:t>SOP </a:t>
            </a:r>
            <a:r>
              <a:rPr sz="1200" spc="75" dirty="0">
                <a:latin typeface="Cambria"/>
                <a:cs typeface="Cambria"/>
              </a:rPr>
              <a:t>expression.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90" dirty="0">
                <a:latin typeface="Cambria"/>
                <a:cs typeface="Cambria"/>
              </a:rPr>
              <a:t>may </a:t>
            </a:r>
            <a:r>
              <a:rPr sz="1200" spc="70" dirty="0">
                <a:latin typeface="Cambria"/>
                <a:cs typeface="Cambria"/>
              </a:rPr>
              <a:t>have </a:t>
            </a:r>
            <a:r>
              <a:rPr sz="1200" spc="75" dirty="0">
                <a:latin typeface="Cambria"/>
                <a:cs typeface="Cambria"/>
              </a:rPr>
              <a:t>non-essential </a:t>
            </a:r>
            <a:r>
              <a:rPr sz="1200" spc="55" dirty="0">
                <a:latin typeface="Cambria"/>
                <a:cs typeface="Cambria"/>
              </a:rPr>
              <a:t>prime </a:t>
            </a:r>
            <a:r>
              <a:rPr sz="1200" spc="75" dirty="0">
                <a:latin typeface="Cambria"/>
                <a:cs typeface="Cambria"/>
              </a:rPr>
              <a:t>implicants </a:t>
            </a:r>
            <a:r>
              <a:rPr sz="1200" spc="50" dirty="0">
                <a:latin typeface="Cambria"/>
                <a:cs typeface="Cambria"/>
              </a:rPr>
              <a:t>only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essential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implicants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don’t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cover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squares.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45" dirty="0">
                <a:latin typeface="Cambria"/>
                <a:cs typeface="Cambria"/>
              </a:rPr>
              <a:t>There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more </a:t>
            </a:r>
            <a:r>
              <a:rPr sz="1200" spc="100" dirty="0">
                <a:latin typeface="Cambria"/>
                <a:cs typeface="Cambria"/>
              </a:rPr>
              <a:t>than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55" dirty="0">
                <a:latin typeface="Cambria"/>
                <a:cs typeface="Cambria"/>
              </a:rPr>
              <a:t>simplified </a:t>
            </a:r>
            <a:r>
              <a:rPr sz="1200" spc="140" dirty="0">
                <a:latin typeface="Cambria"/>
                <a:cs typeface="Cambria"/>
              </a:rPr>
              <a:t>SOP </a:t>
            </a:r>
            <a:r>
              <a:rPr sz="1200" spc="85" dirty="0">
                <a:latin typeface="Cambria"/>
                <a:cs typeface="Cambria"/>
              </a:rPr>
              <a:t>due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selection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5" dirty="0">
                <a:latin typeface="Cambria"/>
                <a:cs typeface="Cambria"/>
              </a:rPr>
              <a:t>non-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essential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implicants.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39343"/>
            <a:ext cx="6043295" cy="2028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latin typeface="Cambria"/>
                <a:cs typeface="Cambria"/>
              </a:rPr>
              <a:t>Procedure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for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finding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114" dirty="0">
                <a:latin typeface="Cambria"/>
                <a:cs typeface="Cambria"/>
              </a:rPr>
              <a:t>SOP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form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140" dirty="0">
                <a:latin typeface="Cambria"/>
                <a:cs typeface="Cambria"/>
              </a:rPr>
              <a:t>K </a:t>
            </a:r>
            <a:r>
              <a:rPr sz="1200" b="1" spc="65" dirty="0">
                <a:latin typeface="Cambria"/>
                <a:cs typeface="Cambria"/>
              </a:rPr>
              <a:t>Map:</a:t>
            </a:r>
            <a:endParaRPr sz="1200">
              <a:latin typeface="Cambria"/>
              <a:cs typeface="Cambria"/>
            </a:endParaRPr>
          </a:p>
          <a:p>
            <a:pPr marL="469265" marR="5715" indent="-228600">
              <a:lnSpc>
                <a:spcPct val="111700"/>
              </a:lnSpc>
              <a:spcBef>
                <a:spcPts val="108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Step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1: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Form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2-,3-,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4-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variable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map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appropriate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Boolean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function.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Step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2: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Identify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essential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implicants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1s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map.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Step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3: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Identify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non-essential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prime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implicants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1s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K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map.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1700"/>
              </a:lnSpc>
              <a:spcBef>
                <a:spcPts val="9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Step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4: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For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essential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non-essential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prime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implicant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set,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determine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corresponding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product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term.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Step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5: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Form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sum-of-products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product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terms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previous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steps.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3157473"/>
            <a:ext cx="837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5" dirty="0">
                <a:latin typeface="Cambria"/>
                <a:cs typeface="Cambria"/>
              </a:rPr>
              <a:t>Examples: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693419"/>
            <a:ext cx="6016625" cy="80201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19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54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19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61188"/>
            <a:ext cx="6016625" cy="8019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Page</a:t>
            </a:r>
            <a:r>
              <a:rPr spc="-40" dirty="0"/>
              <a:t> </a:t>
            </a:r>
            <a:r>
              <a:rPr dirty="0"/>
              <a:t>56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606</Words>
  <Application>Microsoft Office PowerPoint</Application>
  <PresentationFormat>Custom</PresentationFormat>
  <Paragraphs>72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Calibri</vt:lpstr>
      <vt:lpstr>Cambria</vt:lpstr>
      <vt:lpstr>Cambria Math</vt:lpstr>
      <vt:lpstr>Century Gothic</vt:lpstr>
      <vt:lpstr>Courier New</vt:lpstr>
      <vt:lpstr>Symbol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aasvi2006@gmail.com</dc:creator>
  <cp:lastModifiedBy>hp</cp:lastModifiedBy>
  <cp:revision>2</cp:revision>
  <dcterms:created xsi:type="dcterms:W3CDTF">2022-07-26T08:16:02Z</dcterms:created>
  <dcterms:modified xsi:type="dcterms:W3CDTF">2022-07-26T08:54:08Z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2020-09-07T00:00:00Z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